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5" r:id="rId3"/>
    <p:sldId id="270" r:id="rId4"/>
    <p:sldId id="261" r:id="rId5"/>
    <p:sldId id="266" r:id="rId6"/>
    <p:sldId id="271" r:id="rId7"/>
    <p:sldId id="272" r:id="rId8"/>
    <p:sldId id="273" r:id="rId9"/>
    <p:sldId id="274" r:id="rId10"/>
    <p:sldId id="287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6" r:id="rId22"/>
    <p:sldId id="267" r:id="rId23"/>
    <p:sldId id="285" r:id="rId24"/>
  </p:sldIdLst>
  <p:sldSz cx="12192000" cy="6858000"/>
  <p:notesSz cx="6954838" cy="92408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64" autoAdjust="0"/>
  </p:normalViewPr>
  <p:slideViewPr>
    <p:cSldViewPr snapToGrid="0">
      <p:cViewPr varScale="1">
        <p:scale>
          <a:sx n="99" d="100"/>
          <a:sy n="99" d="100"/>
        </p:scale>
        <p:origin x="258" y="90"/>
      </p:cViewPr>
      <p:guideLst/>
    </p:cSldViewPr>
  </p:slideViewPr>
  <p:outlineViewPr>
    <p:cViewPr>
      <p:scale>
        <a:sx n="33" d="100"/>
        <a:sy n="33" d="100"/>
      </p:scale>
      <p:origin x="0" y="-40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782F14DB-CDAB-44D6-A014-D4885163DB82}" type="datetimeFigureOut">
              <a:rPr lang="pl-PL" smtClean="0"/>
              <a:t>2019-04-03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39466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A8509012-12C8-4D5F-A18A-B182F24AB2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6538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CFC12-0354-4ED9-94F0-E185743B719B}" type="datetimeFigureOut">
              <a:rPr lang="pl-PL" smtClean="0"/>
              <a:t>2019-04-03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5700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95325" y="4446588"/>
            <a:ext cx="5564188" cy="36385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40175" y="8777288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BEF98-2C44-4CB6-BC63-7DD1863040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01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BEF98-2C44-4CB6-BC63-7DD18630406B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7793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2908-A0C2-4B55-A680-9357DB13457E}" type="datetimeFigureOut">
              <a:rPr lang="pl-PL" smtClean="0"/>
              <a:t>2019-04-03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7FBD-3470-4F9E-B74B-9AEC7484AE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0299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2908-A0C2-4B55-A680-9357DB13457E}" type="datetimeFigureOut">
              <a:rPr lang="pl-PL" smtClean="0"/>
              <a:t>2019-04-03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7FBD-3470-4F9E-B74B-9AEC7484AE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482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2908-A0C2-4B55-A680-9357DB13457E}" type="datetimeFigureOut">
              <a:rPr lang="pl-PL" smtClean="0"/>
              <a:t>2019-04-03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7FBD-3470-4F9E-B74B-9AEC7484AE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48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2908-A0C2-4B55-A680-9357DB13457E}" type="datetimeFigureOut">
              <a:rPr lang="pl-PL" smtClean="0"/>
              <a:t>2019-04-03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7FBD-3470-4F9E-B74B-9AEC7484AE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893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2908-A0C2-4B55-A680-9357DB13457E}" type="datetimeFigureOut">
              <a:rPr lang="pl-PL" smtClean="0"/>
              <a:t>2019-04-03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7FBD-3470-4F9E-B74B-9AEC7484AE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2260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2908-A0C2-4B55-A680-9357DB13457E}" type="datetimeFigureOut">
              <a:rPr lang="pl-PL" smtClean="0"/>
              <a:t>2019-04-03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7FBD-3470-4F9E-B74B-9AEC7484AE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541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2908-A0C2-4B55-A680-9357DB13457E}" type="datetimeFigureOut">
              <a:rPr lang="pl-PL" smtClean="0"/>
              <a:t>2019-04-03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7FBD-3470-4F9E-B74B-9AEC7484AE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219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2908-A0C2-4B55-A680-9357DB13457E}" type="datetimeFigureOut">
              <a:rPr lang="pl-PL" smtClean="0"/>
              <a:t>2019-04-03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7FBD-3470-4F9E-B74B-9AEC7484AE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013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2908-A0C2-4B55-A680-9357DB13457E}" type="datetimeFigureOut">
              <a:rPr lang="pl-PL" smtClean="0"/>
              <a:t>2019-04-03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7FBD-3470-4F9E-B74B-9AEC7484AE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662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2908-A0C2-4B55-A680-9357DB13457E}" type="datetimeFigureOut">
              <a:rPr lang="pl-PL" smtClean="0"/>
              <a:t>2019-04-03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7FBD-3470-4F9E-B74B-9AEC7484AE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966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2908-A0C2-4B55-A680-9357DB13457E}" type="datetimeFigureOut">
              <a:rPr lang="pl-PL" smtClean="0"/>
              <a:t>2019-04-03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7FBD-3470-4F9E-B74B-9AEC7484AE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65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32908-A0C2-4B55-A680-9357DB13457E}" type="datetimeFigureOut">
              <a:rPr lang="pl-PL" smtClean="0"/>
              <a:t>2019-04-03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E7FBD-3470-4F9E-B74B-9AEC7484AE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958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4567" y="565265"/>
            <a:ext cx="11812386" cy="2670377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1800" b="1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l-PL" sz="1800" b="1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sz="1800" b="1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pl-PL" sz="1800" b="1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odnoszenie </a:t>
            </a:r>
            <a:r>
              <a:rPr lang="pl-PL" sz="1800" b="1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Kompetencji Lekarskich (</a:t>
            </a:r>
            <a:r>
              <a:rPr lang="pl-PL" sz="1800" b="1" dirty="0" err="1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POKOLEnia</a:t>
            </a:r>
            <a:r>
              <a:rPr lang="pl-PL" sz="1800" b="1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) - interdyscyplinarna </a:t>
            </a:r>
            <a:r>
              <a:rPr lang="pl-PL" sz="1800" b="1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l-PL" sz="1800" b="1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sz="1800" b="1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pl-PL" sz="1800" b="1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holistyczna opieka </a:t>
            </a:r>
            <a:r>
              <a:rPr lang="pl-PL" sz="1800" b="1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nad pacjentem </a:t>
            </a:r>
            <a:r>
              <a:rPr lang="pl-PL" sz="1800" b="1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geriatrycznym z problemami </a:t>
            </a:r>
            <a:r>
              <a:rPr lang="pl-PL" sz="1800" b="1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psychicznymi, reumatologicznymi </a:t>
            </a:r>
            <a:r>
              <a:rPr lang="pl-PL" sz="1800" b="1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oraz w opiece </a:t>
            </a:r>
            <a:r>
              <a:rPr lang="pl-PL" sz="1800" b="1" dirty="0" err="1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okołozabiegowej</a:t>
            </a:r>
            <a:r>
              <a:rPr lang="pl-PL" sz="1800" b="1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pl-PL" sz="24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l-PL" sz="24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l-PL" sz="24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4567" y="5202238"/>
            <a:ext cx="9144000" cy="1655762"/>
          </a:xfrm>
        </p:spPr>
        <p:txBody>
          <a:bodyPr>
            <a:normAutofit/>
          </a:bodyPr>
          <a:lstStyle/>
          <a:p>
            <a:endParaRPr lang="pl-PL" sz="1800" dirty="0" smtClean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l-PL" sz="18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l-PL" sz="18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Kierownik Projektu: prof. dr hab. n. med. Dominika Dudek</a:t>
            </a:r>
          </a:p>
          <a:p>
            <a:r>
              <a:rPr lang="pl-PL" sz="18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Z-ca Kierownika Projektu: dr n. med. Michał Nowakowski</a:t>
            </a:r>
            <a:endParaRPr lang="pl-PL" sz="18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Obraz 4" descr="P:\Praca ZDM\znaki\FE_POWER\FE_POWER\POZIOM\POLSKI\logo_FE_Wiedza_Edukacja_Rozwoj_rgb-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794" y="198869"/>
            <a:ext cx="1917700" cy="899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 descr="P:\Praca ZDM\znaki\zip\barwy\BARWY RP\POLSKI\POZIOM\z linią zamykającą\znak_barw_rp_poziom_szara_ramka_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494" y="198869"/>
            <a:ext cx="2693035" cy="899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 descr="P:\Praca ZDM\znaki\zip\UE_EFS_2017\UE_EFS\POZIOM\POLSKI\EU_EFS_rgb-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517" y="218207"/>
            <a:ext cx="3051175" cy="899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az 7" descr="P:\Praca ZDM\znaki\herb UJCM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529" y="208538"/>
            <a:ext cx="2315988" cy="899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576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Seminaria interaktywne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33016"/>
            <a:ext cx="10515600" cy="5199796"/>
          </a:xfrm>
        </p:spPr>
        <p:txBody>
          <a:bodyPr>
            <a:normAutofit/>
          </a:bodyPr>
          <a:lstStyle/>
          <a:p>
            <a:r>
              <a:rPr lang="pl-PL" dirty="0" smtClean="0"/>
              <a:t>Na każdy dwudniowy kurs 4 seminaria z niżej wymienionych:</a:t>
            </a:r>
          </a:p>
          <a:p>
            <a:pPr lvl="1"/>
            <a:r>
              <a:rPr lang="pl-PL" dirty="0"/>
              <a:t>Przekazywanie złych </a:t>
            </a:r>
            <a:r>
              <a:rPr lang="pl-PL" dirty="0" smtClean="0"/>
              <a:t>informacji</a:t>
            </a:r>
          </a:p>
          <a:p>
            <a:pPr lvl="1"/>
            <a:r>
              <a:rPr lang="pl-PL" dirty="0"/>
              <a:t>Protokoły transmisji danych i przekazania pacjentów ATMIST, </a:t>
            </a:r>
            <a:r>
              <a:rPr lang="pl-PL" dirty="0" smtClean="0"/>
              <a:t>RSVP</a:t>
            </a:r>
          </a:p>
          <a:p>
            <a:pPr lvl="1"/>
            <a:r>
              <a:rPr lang="pl-PL" dirty="0"/>
              <a:t>Farmakoterapia ludzi </a:t>
            </a:r>
            <a:r>
              <a:rPr lang="pl-PL" dirty="0" smtClean="0"/>
              <a:t>starszych</a:t>
            </a:r>
          </a:p>
          <a:p>
            <a:pPr lvl="1"/>
            <a:r>
              <a:rPr lang="pl-PL" dirty="0"/>
              <a:t>Leczenie bólu – interakcje lekowe, optymalizacja </a:t>
            </a:r>
            <a:r>
              <a:rPr lang="pl-PL" dirty="0" smtClean="0"/>
              <a:t>terapii</a:t>
            </a:r>
          </a:p>
          <a:p>
            <a:pPr lvl="1"/>
            <a:r>
              <a:rPr lang="pl-PL" dirty="0"/>
              <a:t>Wewnątrzszpitalne ostre zaburzenia świadomości u osób </a:t>
            </a:r>
            <a:r>
              <a:rPr lang="pl-PL" dirty="0" smtClean="0"/>
              <a:t>starszych</a:t>
            </a:r>
          </a:p>
          <a:p>
            <a:pPr lvl="1"/>
            <a:r>
              <a:rPr lang="pl-PL" dirty="0"/>
              <a:t>Stany nagłe w </a:t>
            </a:r>
            <a:r>
              <a:rPr lang="pl-PL" dirty="0" smtClean="0"/>
              <a:t>geriatrii</a:t>
            </a:r>
          </a:p>
          <a:p>
            <a:pPr lvl="1"/>
            <a:r>
              <a:rPr lang="pl-PL" dirty="0" err="1" smtClean="0"/>
              <a:t>Endoultrasonografia</a:t>
            </a:r>
            <a:endParaRPr lang="pl-PL" dirty="0" smtClean="0"/>
          </a:p>
          <a:p>
            <a:pPr lvl="1"/>
            <a:r>
              <a:rPr lang="pl-PL" dirty="0"/>
              <a:t>Zaawansowana endoskopia </a:t>
            </a:r>
            <a:r>
              <a:rPr lang="pl-PL" dirty="0" smtClean="0"/>
              <a:t>zabiegowa</a:t>
            </a:r>
          </a:p>
          <a:p>
            <a:pPr lvl="1"/>
            <a:r>
              <a:rPr lang="pl-PL" dirty="0"/>
              <a:t>Optymalizacja postępowania </a:t>
            </a:r>
            <a:r>
              <a:rPr lang="pl-PL" dirty="0" smtClean="0"/>
              <a:t>okołooperacyjnego</a:t>
            </a:r>
          </a:p>
          <a:p>
            <a:pPr lvl="1"/>
            <a:r>
              <a:rPr lang="pl-PL" dirty="0"/>
              <a:t>Optymalizacja zabiegów minimalnie inwazyjnych</a:t>
            </a:r>
          </a:p>
        </p:txBody>
      </p:sp>
    </p:spTree>
    <p:extLst>
      <p:ext uri="{BB962C8B-B14F-4D97-AF65-F5344CB8AC3E}">
        <p14:creationId xmlns:p14="http://schemas.microsoft.com/office/powerpoint/2010/main" val="3585117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Przekazywanie złych informacji.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Moduł realizowany </a:t>
            </a:r>
            <a:r>
              <a:rPr lang="pl-PL" dirty="0" smtClean="0"/>
              <a:t>z </a:t>
            </a:r>
            <a:r>
              <a:rPr lang="pl-PL" dirty="0"/>
              <a:t>wykorzystaniem materiału video.</a:t>
            </a:r>
          </a:p>
          <a:p>
            <a:pPr marL="0" indent="0">
              <a:buNone/>
            </a:pPr>
            <a:r>
              <a:rPr lang="pl-PL" dirty="0" smtClean="0"/>
              <a:t>Analiza </a:t>
            </a:r>
            <a:r>
              <a:rPr lang="pl-PL" dirty="0"/>
              <a:t>potrzeb wykazała, że 78% lekarzy ma dużą lub bardzo dużą potrzebę szkolenia w tym zakresie. </a:t>
            </a:r>
            <a:endParaRPr lang="pl-PL" dirty="0" smtClean="0"/>
          </a:p>
          <a:p>
            <a:r>
              <a:rPr lang="pl-PL" dirty="0" smtClean="0"/>
              <a:t>podstawowe </a:t>
            </a:r>
            <a:r>
              <a:rPr lang="pl-PL" dirty="0"/>
              <a:t>techniki </a:t>
            </a:r>
            <a:r>
              <a:rPr lang="pl-PL" dirty="0" smtClean="0"/>
              <a:t>i narzędzia przekazywania informacji</a:t>
            </a:r>
          </a:p>
          <a:p>
            <a:r>
              <a:rPr lang="pl-PL" dirty="0"/>
              <a:t>p</a:t>
            </a:r>
            <a:r>
              <a:rPr lang="pl-PL" dirty="0" smtClean="0"/>
              <a:t>roces utraty, reakcje pacjentów i rodzin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2727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Protokoły transmisji danych i przekazania pacjentów ATMIST, RSVP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zaburzenia </a:t>
            </a:r>
            <a:r>
              <a:rPr lang="pl-PL" dirty="0"/>
              <a:t>przepływu informacji </a:t>
            </a:r>
            <a:r>
              <a:rPr lang="pl-PL" dirty="0" smtClean="0"/>
              <a:t>są jedną </a:t>
            </a:r>
            <a:r>
              <a:rPr lang="pl-PL" dirty="0"/>
              <a:t>z podstawowych przyczyn chorobowości </a:t>
            </a:r>
            <a:r>
              <a:rPr lang="pl-PL" dirty="0" smtClean="0"/>
              <a:t>i </a:t>
            </a:r>
            <a:r>
              <a:rPr lang="pl-PL" dirty="0"/>
              <a:t>śmiertelności </a:t>
            </a:r>
            <a:endParaRPr lang="pl-PL" dirty="0" smtClean="0"/>
          </a:p>
          <a:p>
            <a:r>
              <a:rPr lang="pl-PL" dirty="0" smtClean="0"/>
              <a:t>wprowadzono </a:t>
            </a:r>
            <a:r>
              <a:rPr lang="pl-PL" dirty="0"/>
              <a:t>protokoły transferu informacji ułatwiające ten proces oraz podnoszące jego bezpieczeństwo. </a:t>
            </a:r>
            <a:endParaRPr lang="pl-PL" dirty="0" smtClean="0"/>
          </a:p>
          <a:p>
            <a:r>
              <a:rPr lang="pl-PL" dirty="0"/>
              <a:t>u</a:t>
            </a:r>
            <a:r>
              <a:rPr lang="pl-PL" dirty="0" smtClean="0"/>
              <a:t>czestnicy zapoznają </a:t>
            </a:r>
            <a:r>
              <a:rPr lang="pl-PL" dirty="0"/>
              <a:t>się z podstawowymi protokołami transferu informacji, przekazania pacjentów i wskazaniami do ich stosowania.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1006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Farmakoterapia ludzi starszych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Farmakoterapia </a:t>
            </a:r>
            <a:r>
              <a:rPr lang="pl-PL" dirty="0"/>
              <a:t>osób starszych wiąże się z wieloma </a:t>
            </a:r>
            <a:r>
              <a:rPr lang="pl-PL" dirty="0" smtClean="0"/>
              <a:t>zagrożeniami:</a:t>
            </a:r>
          </a:p>
          <a:p>
            <a:r>
              <a:rPr lang="pl-PL" dirty="0" err="1" smtClean="0"/>
              <a:t>Polipragmazja</a:t>
            </a:r>
            <a:endParaRPr lang="pl-PL" dirty="0" smtClean="0"/>
          </a:p>
          <a:p>
            <a:r>
              <a:rPr lang="pl-PL" dirty="0" err="1" smtClean="0"/>
              <a:t>Wielochorobowość</a:t>
            </a:r>
            <a:endParaRPr lang="pl-PL" dirty="0" smtClean="0"/>
          </a:p>
          <a:p>
            <a:r>
              <a:rPr lang="pl-PL" dirty="0" smtClean="0"/>
              <a:t>Zmiany farmakokinetyki i farmakodynamiki leków</a:t>
            </a:r>
          </a:p>
          <a:p>
            <a:r>
              <a:rPr lang="pl-PL" dirty="0" smtClean="0"/>
              <a:t>Większość </a:t>
            </a:r>
            <a:r>
              <a:rPr lang="pl-PL" dirty="0"/>
              <a:t>(77,5%) ankietowanych lekarzy </a:t>
            </a:r>
            <a:r>
              <a:rPr lang="pl-PL" dirty="0" smtClean="0"/>
              <a:t>wskazuje na deficyt szkolenia w tym zakresie</a:t>
            </a:r>
          </a:p>
        </p:txBody>
      </p:sp>
    </p:spTree>
    <p:extLst>
      <p:ext uri="{BB962C8B-B14F-4D97-AF65-F5344CB8AC3E}">
        <p14:creationId xmlns:p14="http://schemas.microsoft.com/office/powerpoint/2010/main" val="1346804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Leczenie bólu – interakcje lekowe, optymalizacja terapii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Leczenie </a:t>
            </a:r>
            <a:r>
              <a:rPr lang="pl-PL" dirty="0"/>
              <a:t>bólu wydaje się być jednym z najważniejszych problemów w prowadzeniu starszych chorych. </a:t>
            </a:r>
            <a:endParaRPr lang="pl-PL" dirty="0" smtClean="0"/>
          </a:p>
          <a:p>
            <a:r>
              <a:rPr lang="pl-PL" dirty="0" smtClean="0"/>
              <a:t>Niemal </a:t>
            </a:r>
            <a:r>
              <a:rPr lang="pl-PL" dirty="0"/>
              <a:t>90% </a:t>
            </a:r>
            <a:r>
              <a:rPr lang="pl-PL" dirty="0" smtClean="0"/>
              <a:t>lekarzy deklaruje </a:t>
            </a:r>
            <a:r>
              <a:rPr lang="pl-PL" dirty="0"/>
              <a:t>chęć udziału w szkoleniu na ten temat. </a:t>
            </a:r>
            <a:endParaRPr lang="pl-PL" dirty="0" smtClean="0"/>
          </a:p>
          <a:p>
            <a:r>
              <a:rPr lang="pl-PL" dirty="0" smtClean="0"/>
              <a:t>Bezpieczna</a:t>
            </a:r>
            <a:r>
              <a:rPr lang="pl-PL" dirty="0"/>
              <a:t>, </a:t>
            </a:r>
            <a:r>
              <a:rPr lang="pl-PL" dirty="0" smtClean="0"/>
              <a:t>skuteczna </a:t>
            </a:r>
            <a:r>
              <a:rPr lang="pl-PL" dirty="0"/>
              <a:t>terapia </a:t>
            </a:r>
            <a:r>
              <a:rPr lang="pl-PL" dirty="0" smtClean="0"/>
              <a:t>bólu ma swoje miejsce w zapobieganiu </a:t>
            </a:r>
            <a:r>
              <a:rPr lang="pl-PL" dirty="0"/>
              <a:t>i eliminacji powikłań związanych z bólem </a:t>
            </a:r>
            <a:endParaRPr lang="pl-PL" dirty="0" smtClean="0"/>
          </a:p>
          <a:p>
            <a:pPr lvl="1"/>
            <a:r>
              <a:rPr lang="pl-PL" dirty="0" smtClean="0"/>
              <a:t>następstwa </a:t>
            </a:r>
            <a:r>
              <a:rPr lang="pl-PL" dirty="0"/>
              <a:t>przewlekłego unieruchomienia, </a:t>
            </a:r>
            <a:endParaRPr lang="pl-PL" dirty="0" smtClean="0"/>
          </a:p>
          <a:p>
            <a:pPr lvl="1"/>
            <a:r>
              <a:rPr lang="pl-PL" dirty="0" smtClean="0"/>
              <a:t>niepełnosprawność </a:t>
            </a:r>
            <a:r>
              <a:rPr lang="pl-PL" dirty="0"/>
              <a:t>czy </a:t>
            </a:r>
            <a:endParaRPr lang="pl-PL" dirty="0" smtClean="0"/>
          </a:p>
          <a:p>
            <a:pPr lvl="1"/>
            <a:r>
              <a:rPr lang="pl-PL" dirty="0" smtClean="0"/>
              <a:t>infekcje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0610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Wewnątrzszpitalne ostre zaburzenia świadomości u osób starszych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Ponad </a:t>
            </a:r>
            <a:r>
              <a:rPr lang="pl-PL" dirty="0"/>
              <a:t>73% lekarzy odczuwa potrzebę podnoszenia kwalifikacji w zakresie zaburzeń świadomości osób starszych. </a:t>
            </a:r>
            <a:endParaRPr lang="pl-PL" dirty="0" smtClean="0"/>
          </a:p>
          <a:p>
            <a:r>
              <a:rPr lang="pl-PL" dirty="0" smtClean="0"/>
              <a:t>Ograniczenia </a:t>
            </a:r>
            <a:r>
              <a:rPr lang="pl-PL" dirty="0"/>
              <a:t>świadomości pacjentów wpływają negatywnie na proces diagnostyczno-terapeutyczny, zwiększają ilość powikłań oraz powodują szereg następstw o charakterze prawnym.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1465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Stany nagłe w geriatrii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Prawie </a:t>
            </a:r>
            <a:r>
              <a:rPr lang="pl-PL" dirty="0"/>
              <a:t>70% lekarzy deklaruje niewystarczającą wiedzę w zakresie postępowania </a:t>
            </a:r>
            <a:r>
              <a:rPr lang="pl-PL" dirty="0" smtClean="0"/>
              <a:t>w </a:t>
            </a:r>
            <a:r>
              <a:rPr lang="pl-PL" dirty="0"/>
              <a:t>stanach nagłych dotyczących osób starszych. </a:t>
            </a:r>
            <a:endParaRPr lang="pl-PL" dirty="0" smtClean="0"/>
          </a:p>
          <a:p>
            <a:r>
              <a:rPr lang="pl-PL" dirty="0" smtClean="0"/>
              <a:t>Wytyczne </a:t>
            </a:r>
            <a:r>
              <a:rPr lang="pl-PL" dirty="0"/>
              <a:t>postępowania zwykle są opracowywane dla populacji osób dorosłych i nie uwzględniają ograniczeń wieku starszego. </a:t>
            </a:r>
            <a:endParaRPr lang="pl-PL" dirty="0" smtClean="0"/>
          </a:p>
          <a:p>
            <a:r>
              <a:rPr lang="pl-PL" dirty="0" smtClean="0"/>
              <a:t>Stany </a:t>
            </a:r>
            <a:r>
              <a:rPr lang="pl-PL" dirty="0"/>
              <a:t>nagłego pogorszenia zdrowia pozostają jednak najczęstszą przyczyną hospitalizacji osób starszych. </a:t>
            </a:r>
            <a:endParaRPr lang="pl-PL" dirty="0" smtClean="0"/>
          </a:p>
          <a:p>
            <a:r>
              <a:rPr lang="pl-PL" dirty="0" smtClean="0"/>
              <a:t>Postępowanie </a:t>
            </a:r>
            <a:r>
              <a:rPr lang="pl-PL" dirty="0"/>
              <a:t>w stanach nagłych osób starszych musi uwzględniać wiele dodatkowych czynników, takich jak: </a:t>
            </a:r>
            <a:r>
              <a:rPr lang="pl-PL" dirty="0" smtClean="0"/>
              <a:t>leki</a:t>
            </a:r>
            <a:r>
              <a:rPr lang="pl-PL" dirty="0"/>
              <a:t>, obciążenia, przewidywany czas oraz jakość życia, skutki terapii oraz powikłania różnych </a:t>
            </a:r>
            <a:r>
              <a:rPr lang="pl-PL" dirty="0" smtClean="0"/>
              <a:t>modeli </a:t>
            </a:r>
            <a:r>
              <a:rPr lang="pl-PL" dirty="0"/>
              <a:t>leczenia.</a:t>
            </a:r>
          </a:p>
        </p:txBody>
      </p:sp>
    </p:spTree>
    <p:extLst>
      <p:ext uri="{BB962C8B-B14F-4D97-AF65-F5344CB8AC3E}">
        <p14:creationId xmlns:p14="http://schemas.microsoft.com/office/powerpoint/2010/main" val="3154350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Endoultrasonografia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2596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Moduł realizowany w formie interaktywnego seminarium z wykorzystaniem materiałów video.</a:t>
            </a:r>
          </a:p>
          <a:p>
            <a:r>
              <a:rPr lang="pl-PL" dirty="0"/>
              <a:t>Ultrasonografia endoskopowa pozostaje aktualnie domeną wąskiej grupy specjalistów. </a:t>
            </a:r>
            <a:endParaRPr lang="pl-PL" dirty="0" smtClean="0"/>
          </a:p>
          <a:p>
            <a:r>
              <a:rPr lang="pl-PL" dirty="0" smtClean="0"/>
              <a:t>Powodem </a:t>
            </a:r>
            <a:r>
              <a:rPr lang="pl-PL" dirty="0"/>
              <a:t>tego jest zarówno trudny dostęp do sprzętu wynikający między innymi z jego ceny jak i brak szerokiego dostępu do szkoleń w tym zakresie. </a:t>
            </a:r>
            <a:endParaRPr lang="pl-PL" dirty="0" smtClean="0"/>
          </a:p>
          <a:p>
            <a:r>
              <a:rPr lang="pl-PL" dirty="0" smtClean="0"/>
              <a:t>Autorzy </a:t>
            </a:r>
            <a:r>
              <a:rPr lang="pl-PL" dirty="0"/>
              <a:t>modułu wychodzą z założenia, że wykorzystanie endoskopowej ultrasonografii jako małoinwazyjnej metody diagnostycznej mogłoby usprawnić diagnostykę schorzeń wieku podeszłego.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module zaplanowano zapoznanie uczestników ze wskazaniami i przeciwskazaniami do wykorzystania tej metody przy planowaniu diagnostyki.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0228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Zaawansowana endoskopia zabiegowa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Moduł realizowany w formie interaktywnego seminarium z wykorzystaniem materiału video. </a:t>
            </a:r>
          </a:p>
          <a:p>
            <a:r>
              <a:rPr lang="pl-PL" dirty="0"/>
              <a:t>W wieku podeszłym możliwość stosowania procedur minimalnie inwazyjnych często przesądza o ostatecznym wyniku leczenia. </a:t>
            </a:r>
            <a:endParaRPr lang="pl-PL" dirty="0" smtClean="0"/>
          </a:p>
          <a:p>
            <a:r>
              <a:rPr lang="pl-PL" dirty="0" smtClean="0"/>
              <a:t>Ograniczenia </a:t>
            </a:r>
            <a:r>
              <a:rPr lang="pl-PL" dirty="0"/>
              <a:t>wynikające z obciążeń, przyjmowanych leków czy przewidywanej jakości życia często mają zasadniczy wpływ na proponowane przez lekarzy bądź akceptowane przez pacjentów procedury zabiegowe. </a:t>
            </a:r>
            <a:endParaRPr lang="pl-PL" dirty="0" smtClean="0"/>
          </a:p>
          <a:p>
            <a:r>
              <a:rPr lang="pl-PL" dirty="0" smtClean="0"/>
              <a:t>Szersza </a:t>
            </a:r>
            <a:r>
              <a:rPr lang="pl-PL" dirty="0"/>
              <a:t>znajomość możliwości oferowanych przez endoskopię zabiegową na poziomie zaawansowanym może wydatnie przyczynić się do poszerzenia możliwości diagnostycznych i terapeutycznych stosowanych przez lekarzy w leczeniu starszych chorych.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4582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Optymalizacja postępowania okołooperacyjnego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Moduł realizowany w formie interaktywnego seminarium </a:t>
            </a:r>
            <a:r>
              <a:rPr lang="pl-PL" dirty="0" smtClean="0"/>
              <a:t>z </a:t>
            </a:r>
            <a:r>
              <a:rPr lang="pl-PL" dirty="0"/>
              <a:t>wykorzystaniem elementów całościowej oceny geriatrycznej w okresie okołooperacyjnym.</a:t>
            </a:r>
          </a:p>
          <a:p>
            <a:r>
              <a:rPr lang="pl-PL" dirty="0"/>
              <a:t>W obecnej dobie o wynikach leczenia w ogromnym stopniu decyduje przygotowanie chorych do zabiegu oraz ich prowadzenie w okresie okołooperacyjnym. </a:t>
            </a:r>
            <a:endParaRPr lang="pl-PL" dirty="0" smtClean="0"/>
          </a:p>
          <a:p>
            <a:r>
              <a:rPr lang="pl-PL" dirty="0" err="1" smtClean="0"/>
              <a:t>Polipragmazja</a:t>
            </a:r>
            <a:r>
              <a:rPr lang="pl-PL" dirty="0"/>
              <a:t>, liczne obciążenia i ograniczona wydolność mechanizmów fizjologicznych pacjentów starszych, wymaga znacznie staranniejszego przygotowania ich do </a:t>
            </a:r>
            <a:r>
              <a:rPr lang="pl-PL" dirty="0" smtClean="0"/>
              <a:t>zabiegów i </a:t>
            </a:r>
            <a:r>
              <a:rPr lang="pl-PL" dirty="0"/>
              <a:t>optymalizacji opieki pooperacyjnej. </a:t>
            </a:r>
            <a:endParaRPr lang="pl-PL" dirty="0" smtClean="0"/>
          </a:p>
          <a:p>
            <a:r>
              <a:rPr lang="pl-PL" dirty="0" smtClean="0"/>
              <a:t>Proces </a:t>
            </a:r>
            <a:r>
              <a:rPr lang="pl-PL" dirty="0"/>
              <a:t>musi uwzględniać specyfikę tej grupy pacjentów i być dostosowanym do wynikających z tego ograniczeń.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6219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+mn-lt"/>
              </a:rPr>
              <a:t>Moduł chirurgiczny – zajęcia wykładowe</a:t>
            </a:r>
            <a:endParaRPr lang="pl-PL" dirty="0">
              <a:latin typeface="+mn-lt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dirty="0" smtClean="0">
                <a:latin typeface="+mn-lt"/>
              </a:rPr>
              <a:t>Przekazywanie informacji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dirty="0" smtClean="0">
                <a:latin typeface="+mn-lt"/>
              </a:rPr>
              <a:t>Protokoły transferu danych i przekazania pacjentów (SBAR, ATMIST)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dirty="0" err="1" smtClean="0">
                <a:latin typeface="+mn-lt"/>
              </a:rPr>
              <a:t>Farmakoterpia</a:t>
            </a:r>
            <a:r>
              <a:rPr lang="pl-PL" dirty="0" smtClean="0">
                <a:latin typeface="+mn-lt"/>
              </a:rPr>
              <a:t> osób starszych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dirty="0" smtClean="0">
                <a:latin typeface="+mn-lt"/>
              </a:rPr>
              <a:t>Leczenie bólu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dirty="0" smtClean="0">
                <a:latin typeface="+mn-lt"/>
              </a:rPr>
              <a:t>Wewnątrzszpitalne zaburzenia świadomości osób starszych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dirty="0" smtClean="0">
                <a:latin typeface="+mn-lt"/>
              </a:rPr>
              <a:t>Stany nagłe w geriatrii</a:t>
            </a:r>
            <a:endParaRPr lang="pl-P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588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Optymalizacja zabiegów minimalnie inwazyjnych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Moduł realizowany w formie interaktywnego seminarium z wykorzystaniem materiałów video. </a:t>
            </a:r>
            <a:endParaRPr lang="pl-PL" dirty="0" smtClean="0"/>
          </a:p>
          <a:p>
            <a:r>
              <a:rPr lang="pl-PL" dirty="0" smtClean="0"/>
              <a:t>Zabiegi </a:t>
            </a:r>
            <a:r>
              <a:rPr lang="pl-PL" dirty="0"/>
              <a:t>minimalnie inwazyjne oprócz ewidentnych zalet mają również wadę wynikającą </a:t>
            </a:r>
            <a:r>
              <a:rPr lang="pl-PL" dirty="0" smtClean="0"/>
              <a:t>z </a:t>
            </a:r>
            <a:r>
              <a:rPr lang="pl-PL" dirty="0"/>
              <a:t>konieczności bardzo dokładnego ich planowania zarówno na etapie kwalifikacji jak </a:t>
            </a:r>
            <a:r>
              <a:rPr lang="pl-PL" dirty="0" smtClean="0"/>
              <a:t>i </a:t>
            </a:r>
            <a:r>
              <a:rPr lang="pl-PL" dirty="0"/>
              <a:t>przygotowania chorego do zabiegu i wykonania samej procedury. </a:t>
            </a:r>
            <a:endParaRPr lang="pl-PL" dirty="0" smtClean="0"/>
          </a:p>
          <a:p>
            <a:r>
              <a:rPr lang="pl-PL" dirty="0" smtClean="0"/>
              <a:t>Szkolenie </a:t>
            </a:r>
            <a:r>
              <a:rPr lang="pl-PL" dirty="0"/>
              <a:t>ma na celu doskonalenie umiejętności planowania zabiegów minimalnie inwazyjnych</a:t>
            </a:r>
          </a:p>
        </p:txBody>
      </p:sp>
    </p:spTree>
    <p:extLst>
      <p:ext uri="{BB962C8B-B14F-4D97-AF65-F5344CB8AC3E}">
        <p14:creationId xmlns:p14="http://schemas.microsoft.com/office/powerpoint/2010/main" val="2359971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Tematy zajęć warsztatowych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Wiązanie wewnątrzustrojowe w </a:t>
            </a:r>
            <a:r>
              <a:rPr lang="pl-PL" dirty="0" smtClean="0"/>
              <a:t>laparoskopii</a:t>
            </a:r>
          </a:p>
          <a:p>
            <a:r>
              <a:rPr lang="pl-PL" dirty="0"/>
              <a:t>Szycie wewnątrzustrojowe w </a:t>
            </a:r>
            <a:r>
              <a:rPr lang="pl-PL" dirty="0" smtClean="0"/>
              <a:t>laparoskopii</a:t>
            </a:r>
          </a:p>
          <a:p>
            <a:r>
              <a:rPr lang="pl-PL" dirty="0"/>
              <a:t>Zespolenia wewnątrzustrojowe w </a:t>
            </a:r>
            <a:r>
              <a:rPr lang="pl-PL" dirty="0" smtClean="0"/>
              <a:t>laparoskopii</a:t>
            </a:r>
          </a:p>
          <a:p>
            <a:r>
              <a:rPr lang="pl-PL" dirty="0" err="1"/>
              <a:t>Endoultrasonografia</a:t>
            </a:r>
            <a:r>
              <a:rPr lang="pl-PL" dirty="0"/>
              <a:t> w dziedzinach </a:t>
            </a:r>
            <a:r>
              <a:rPr lang="pl-PL" dirty="0" smtClean="0"/>
              <a:t>zabiegowych</a:t>
            </a:r>
          </a:p>
          <a:p>
            <a:r>
              <a:rPr lang="pl-PL" dirty="0"/>
              <a:t>Zarządzanie zespołem w sytuacjach kryzysowych</a:t>
            </a:r>
          </a:p>
          <a:p>
            <a:r>
              <a:rPr lang="pl-PL" dirty="0"/>
              <a:t>Przekazywanie trudnych wiadomości pacjentowi i rodzinie oraz podstawy komunikacji klinicznej</a:t>
            </a:r>
          </a:p>
        </p:txBody>
      </p:sp>
    </p:spTree>
    <p:extLst>
      <p:ext uri="{BB962C8B-B14F-4D97-AF65-F5344CB8AC3E}">
        <p14:creationId xmlns:p14="http://schemas.microsoft.com/office/powerpoint/2010/main" val="25222388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98839" y="2322336"/>
            <a:ext cx="6096000" cy="1673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l-PL" sz="3200" dirty="0" smtClean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Dziękuję za uwagę i zapraszam do uczestnictwa szkoleniach</a:t>
            </a:r>
            <a:endParaRPr lang="pl-PL" sz="3200" dirty="0">
              <a:latin typeface="Verdana" panose="020B060403050404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12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/>
              <a:t>Zajęcia </a:t>
            </a:r>
            <a:r>
              <a:rPr lang="x-none" b="1" dirty="0" smtClean="0"/>
              <a:t>ćwiczeniowo-symulacyjne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Wszystkie </a:t>
            </a:r>
            <a:r>
              <a:rPr lang="pl-PL" dirty="0" smtClean="0"/>
              <a:t>ćwiczenia </a:t>
            </a:r>
            <a:r>
              <a:rPr lang="pl-PL" dirty="0"/>
              <a:t>realizować będą zagadnienia praktyczne w technikach symulacji medycznej z wykorzystaniem trenażerów, symulatorów, </a:t>
            </a:r>
            <a:r>
              <a:rPr lang="pl-PL" dirty="0" err="1"/>
              <a:t>sal</a:t>
            </a:r>
            <a:r>
              <a:rPr lang="pl-PL" dirty="0"/>
              <a:t> wysokiej wierności czy symulowanych pacjentów. </a:t>
            </a:r>
            <a:endParaRPr lang="pl-PL" dirty="0" smtClean="0"/>
          </a:p>
          <a:p>
            <a:r>
              <a:rPr lang="pl-PL" dirty="0" smtClean="0"/>
              <a:t>Moduł kompetencji nietechnicznych (1-2 z 3)</a:t>
            </a:r>
          </a:p>
          <a:p>
            <a:pPr lvl="1"/>
            <a:r>
              <a:rPr lang="pl-PL" dirty="0" smtClean="0"/>
              <a:t>przekazywanie </a:t>
            </a:r>
            <a:r>
              <a:rPr lang="pl-PL" dirty="0"/>
              <a:t>informacji pacjentom </a:t>
            </a:r>
            <a:r>
              <a:rPr lang="pl-PL" dirty="0" smtClean="0"/>
              <a:t>i </a:t>
            </a:r>
            <a:r>
              <a:rPr lang="pl-PL" dirty="0"/>
              <a:t>osobom upoważnionym, </a:t>
            </a:r>
            <a:endParaRPr lang="pl-PL" dirty="0" smtClean="0"/>
          </a:p>
          <a:p>
            <a:pPr lvl="1"/>
            <a:r>
              <a:rPr lang="pl-PL" dirty="0" smtClean="0"/>
              <a:t>komunikacja kliniczna </a:t>
            </a:r>
            <a:r>
              <a:rPr lang="pl-PL" dirty="0"/>
              <a:t>oraz </a:t>
            </a:r>
            <a:endParaRPr lang="pl-PL" dirty="0" smtClean="0"/>
          </a:p>
          <a:p>
            <a:pPr lvl="1"/>
            <a:r>
              <a:rPr lang="pl-PL" dirty="0" smtClean="0"/>
              <a:t>zasady </a:t>
            </a:r>
            <a:r>
              <a:rPr lang="pl-PL" dirty="0"/>
              <a:t>i </a:t>
            </a:r>
            <a:r>
              <a:rPr lang="pl-PL" dirty="0" smtClean="0"/>
              <a:t>metody </a:t>
            </a:r>
            <a:r>
              <a:rPr lang="pl-PL" dirty="0"/>
              <a:t>transmisji informacji </a:t>
            </a:r>
            <a:endParaRPr lang="pl-PL" dirty="0" smtClean="0"/>
          </a:p>
          <a:p>
            <a:r>
              <a:rPr lang="pl-PL" dirty="0" smtClean="0"/>
              <a:t>Moduły specjalistyczne (4-5 z 6)</a:t>
            </a:r>
          </a:p>
          <a:p>
            <a:pPr lvl="1"/>
            <a:r>
              <a:rPr lang="pl-PL" dirty="0" smtClean="0"/>
              <a:t>Techniki laparoskopowe (szycie, wiązanie i zespolenia)</a:t>
            </a:r>
          </a:p>
          <a:p>
            <a:pPr lvl="1"/>
            <a:r>
              <a:rPr lang="pl-PL" dirty="0" err="1" smtClean="0"/>
              <a:t>EndoUSG</a:t>
            </a:r>
            <a:endParaRPr lang="pl-PL" dirty="0" smtClean="0"/>
          </a:p>
          <a:p>
            <a:pPr lvl="1"/>
            <a:r>
              <a:rPr lang="pl-PL" dirty="0" smtClean="0"/>
              <a:t>Zarządzanie zespołem w sytuacjach kryzysowych </a:t>
            </a:r>
          </a:p>
          <a:p>
            <a:pPr lvl="1"/>
            <a:r>
              <a:rPr lang="pl-PL" dirty="0" smtClean="0"/>
              <a:t>Optymalizacja postępowania w stanach nagłych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789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+mn-lt"/>
              </a:rPr>
              <a:t>Moduł chirurgiczny – zajęcia warsztatowe</a:t>
            </a:r>
            <a:endParaRPr lang="pl-PL" dirty="0">
              <a:latin typeface="+mn-lt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dirty="0" err="1" smtClean="0">
                <a:latin typeface="+mn-lt"/>
              </a:rPr>
              <a:t>Endoultrasonografia</a:t>
            </a:r>
            <a:endParaRPr lang="pl-PL" dirty="0" smtClean="0">
              <a:latin typeface="+mn-lt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dirty="0" smtClean="0">
                <a:latin typeface="+mn-lt"/>
              </a:rPr>
              <a:t>Zaawansowana endoskopia zabiegowa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dirty="0" smtClean="0">
                <a:latin typeface="+mn-lt"/>
              </a:rPr>
              <a:t>Optymalizacja postępowania okołooperacyjnego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dirty="0" smtClean="0">
                <a:latin typeface="+mn-lt"/>
              </a:rPr>
              <a:t>Zabiegi minimalnie inwazyjne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dirty="0" smtClean="0">
                <a:latin typeface="+mn-lt"/>
              </a:rPr>
              <a:t>Wiązanie, szycie i zespolenia wewnątrzustrojowe w laparoskopii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dirty="0" smtClean="0">
                <a:latin typeface="+mn-lt"/>
              </a:rPr>
              <a:t>Zarządzanie zespołem w sytuacjach kryzysowych</a:t>
            </a:r>
            <a:endParaRPr lang="pl-P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87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+mn-lt"/>
              </a:rPr>
              <a:t>Grupa docelowa</a:t>
            </a:r>
            <a:endParaRPr lang="pl-PL" dirty="0">
              <a:latin typeface="+mn-lt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38200" y="2034631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400 lekarzy, w </a:t>
            </a:r>
            <a:r>
              <a:rPr lang="pl-PL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tym </a:t>
            </a:r>
          </a:p>
          <a:p>
            <a:pPr lvl="1" algn="just">
              <a:lnSpc>
                <a:spcPct val="150000"/>
              </a:lnSpc>
            </a:pPr>
            <a:r>
              <a:rPr lang="pl-PL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lekarzy </a:t>
            </a:r>
            <a:r>
              <a:rPr lang="pl-PL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rezydentów i lekarzy specjalistów zatrudnionych w placówkach POZ, w podmiotach </a:t>
            </a:r>
            <a:r>
              <a:rPr lang="pl-PL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leczniczych (bez </a:t>
            </a:r>
            <a:r>
              <a:rPr lang="pl-PL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względu </a:t>
            </a:r>
            <a:r>
              <a:rPr lang="pl-PL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na </a:t>
            </a:r>
            <a:r>
              <a:rPr lang="pl-PL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formę zatrudnienia) </a:t>
            </a:r>
            <a:r>
              <a:rPr lang="pl-PL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oraz </a:t>
            </a:r>
            <a:r>
              <a:rPr lang="pl-PL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lekarzy wykonujący zawód w ramach działalności </a:t>
            </a:r>
            <a:r>
              <a:rPr lang="pl-PL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leczniczej</a:t>
            </a:r>
            <a:endParaRPr lang="pl-PL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b="1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Moduł </a:t>
            </a:r>
            <a:r>
              <a:rPr lang="pl-PL" b="1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Chirurgiczny: </a:t>
            </a:r>
            <a:r>
              <a:rPr lang="pl-PL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25 </a:t>
            </a:r>
            <a:r>
              <a:rPr lang="pl-PL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kursów</a:t>
            </a:r>
          </a:p>
          <a:p>
            <a:endParaRPr lang="pl-P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20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+mn-lt"/>
              </a:rPr>
              <a:t>Harmonogram szkoleń</a:t>
            </a:r>
            <a:endParaRPr lang="pl-PL" dirty="0">
              <a:latin typeface="+mn-lt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+mn-lt"/>
              </a:rPr>
              <a:t>2019 </a:t>
            </a:r>
          </a:p>
          <a:p>
            <a:pPr lvl="1"/>
            <a:r>
              <a:rPr lang="pl-PL" dirty="0" smtClean="0">
                <a:latin typeface="+mn-lt"/>
              </a:rPr>
              <a:t>3 kursy stacjonarne w Krakowie</a:t>
            </a:r>
          </a:p>
          <a:p>
            <a:r>
              <a:rPr lang="pl-PL" dirty="0" smtClean="0">
                <a:latin typeface="+mn-lt"/>
              </a:rPr>
              <a:t> 2020</a:t>
            </a:r>
          </a:p>
          <a:p>
            <a:pPr lvl="1"/>
            <a:r>
              <a:rPr lang="pl-PL" dirty="0" smtClean="0">
                <a:latin typeface="+mn-lt"/>
              </a:rPr>
              <a:t>11 kursów (stacjonarne i wyjazdowe)</a:t>
            </a:r>
          </a:p>
          <a:p>
            <a:r>
              <a:rPr lang="pl-PL" dirty="0" smtClean="0">
                <a:latin typeface="+mn-lt"/>
              </a:rPr>
              <a:t>2020</a:t>
            </a:r>
          </a:p>
          <a:p>
            <a:pPr lvl="1"/>
            <a:r>
              <a:rPr lang="pl-PL" dirty="0"/>
              <a:t>11 kursów stacjonarne i wyjazdowe)</a:t>
            </a:r>
            <a:endParaRPr lang="pl-P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537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Opis ogólny szkoleń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Grupy seminaryjne maksymalnie 18 osób</a:t>
            </a:r>
          </a:p>
          <a:p>
            <a:r>
              <a:rPr lang="pl-PL" dirty="0" smtClean="0"/>
              <a:t>Grupy na zajęcia praktyczne maksymalnie 6 osób</a:t>
            </a:r>
          </a:p>
          <a:p>
            <a:r>
              <a:rPr lang="pl-PL" dirty="0" smtClean="0"/>
              <a:t>Jednoczasowo w szkoleniu bierze udział 3 instruktorów i 2 techników. </a:t>
            </a:r>
          </a:p>
          <a:p>
            <a:r>
              <a:rPr lang="pl-PL" dirty="0" smtClean="0"/>
              <a:t>Każdy instruktor posiada odrębne kompetencje zgodne z prowadzonymi warsztatami. </a:t>
            </a:r>
          </a:p>
          <a:p>
            <a:r>
              <a:rPr lang="pl-PL" dirty="0" smtClean="0"/>
              <a:t>Program szkolenia został zatwierdzony przez Konsultanta Krajowego w dziedzinie chirurgii. </a:t>
            </a:r>
          </a:p>
          <a:p>
            <a:r>
              <a:rPr lang="pl-PL" dirty="0" smtClean="0"/>
              <a:t>Każde szkolenie to 4 h interaktywnych seminariów oraz 12 h ćwiczeń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5984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Cele ogólne szkolenia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Doskonalenie umiejętności diagnostycznych i technicznych w wykonywaniu małoinwazyjnych procedur chirurgicznych preferowanych u starszych chorych i optymalizacji postępowania </a:t>
            </a:r>
            <a:r>
              <a:rPr lang="pl-PL" dirty="0" err="1"/>
              <a:t>okołozabiegowego</a:t>
            </a:r>
            <a:r>
              <a:rPr lang="pl-PL" dirty="0"/>
              <a:t>  </a:t>
            </a:r>
          </a:p>
          <a:p>
            <a:r>
              <a:rPr lang="pl-PL" dirty="0" smtClean="0"/>
              <a:t>Przygotowanie </a:t>
            </a:r>
            <a:r>
              <a:rPr lang="pl-PL" dirty="0"/>
              <a:t>do rozwiązywania problemów chorych geriatrycznych w zespołach interdyscyplinarnych</a:t>
            </a:r>
          </a:p>
        </p:txBody>
      </p:sp>
    </p:spTree>
    <p:extLst>
      <p:ext uri="{BB962C8B-B14F-4D97-AF65-F5344CB8AC3E}">
        <p14:creationId xmlns:p14="http://schemas.microsoft.com/office/powerpoint/2010/main" val="2508927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Organizacja szkolenia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Dzień 1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Dzień 2</a:t>
            </a:r>
            <a:endParaRPr lang="pl-PL" dirty="0"/>
          </a:p>
        </p:txBody>
      </p:sp>
      <p:pic>
        <p:nvPicPr>
          <p:cNvPr id="9" name="Diagram 1"/>
          <p:cNvPicPr>
            <a:picLocks noGrp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2846818"/>
            <a:ext cx="5157787" cy="3001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Diagram 2"/>
          <p:cNvPicPr>
            <a:picLocks noGrp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39428"/>
            <a:ext cx="5183188" cy="3015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2970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pl-PL" b="1" dirty="0"/>
              <a:t>Przykładowy dzień </a:t>
            </a:r>
            <a:r>
              <a:rPr lang="pl-PL" b="1" dirty="0" smtClean="0"/>
              <a:t>szkolenia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9.00 </a:t>
            </a:r>
            <a:r>
              <a:rPr lang="pl-PL" b="1" dirty="0"/>
              <a:t>- 9.45</a:t>
            </a:r>
          </a:p>
          <a:p>
            <a:pPr marL="0" indent="0">
              <a:buNone/>
            </a:pPr>
            <a:r>
              <a:rPr lang="pl-PL" dirty="0"/>
              <a:t>Seminarium interaktywne nr 1 dla całej grupy szkolących się </a:t>
            </a: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10.00 </a:t>
            </a:r>
            <a:r>
              <a:rPr lang="pl-PL" b="1" dirty="0"/>
              <a:t>- 10.45</a:t>
            </a:r>
          </a:p>
          <a:p>
            <a:pPr marL="0" indent="0">
              <a:buNone/>
            </a:pPr>
            <a:r>
              <a:rPr lang="pl-PL" dirty="0"/>
              <a:t>Seminarium interaktywne nr 2 dla całej grupy szkolących </a:t>
            </a:r>
            <a:r>
              <a:rPr lang="pl-PL" dirty="0" smtClean="0"/>
              <a:t>się</a:t>
            </a:r>
            <a:endParaRPr lang="pl-PL" dirty="0"/>
          </a:p>
          <a:p>
            <a:pPr marL="0" indent="0">
              <a:buNone/>
            </a:pPr>
            <a:r>
              <a:rPr lang="pl-PL" b="1" i="1" dirty="0"/>
              <a:t>Przerwa</a:t>
            </a:r>
            <a:r>
              <a:rPr lang="pl-PL" i="1" dirty="0"/>
              <a:t> 30 min, catering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/>
            </a:r>
            <a:br>
              <a:rPr lang="pl-PL" i="1" dirty="0"/>
            </a:br>
            <a:r>
              <a:rPr lang="pl-PL" i="1" dirty="0" smtClean="0"/>
              <a:t>			GRUPA </a:t>
            </a:r>
            <a:r>
              <a:rPr lang="pl-PL" i="1" dirty="0"/>
              <a:t>A		GRUPA B		     GRUPA C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11.15 - 12.45</a:t>
            </a:r>
          </a:p>
          <a:p>
            <a:pPr marL="0" indent="0">
              <a:buNone/>
            </a:pPr>
            <a:r>
              <a:rPr lang="pl-PL" dirty="0" smtClean="0"/>
              <a:t>			warsztat </a:t>
            </a:r>
            <a:r>
              <a:rPr lang="pl-PL" dirty="0"/>
              <a:t>nr 1             warsztat nr 2                      warsztat nr 3        </a:t>
            </a:r>
          </a:p>
          <a:p>
            <a:pPr marL="0" indent="0">
              <a:buNone/>
            </a:pPr>
            <a:r>
              <a:rPr lang="pl-PL" dirty="0"/>
              <a:t>12.45 - 14.15</a:t>
            </a:r>
          </a:p>
          <a:p>
            <a:pPr marL="0" indent="0">
              <a:buNone/>
            </a:pPr>
            <a:r>
              <a:rPr lang="pl-PL" dirty="0" smtClean="0"/>
              <a:t>			warsztat </a:t>
            </a:r>
            <a:r>
              <a:rPr lang="pl-PL" dirty="0"/>
              <a:t>nr 2             warsztat nr 3                      warsztat nr 1        </a:t>
            </a:r>
          </a:p>
          <a:p>
            <a:pPr marL="0" indent="0">
              <a:buNone/>
            </a:pPr>
            <a:r>
              <a:rPr lang="pl-PL" dirty="0"/>
              <a:t>14.15 - 15.45</a:t>
            </a:r>
          </a:p>
          <a:p>
            <a:pPr marL="0" indent="0">
              <a:buNone/>
            </a:pPr>
            <a:r>
              <a:rPr lang="pl-PL" dirty="0" smtClean="0"/>
              <a:t>			warsztat </a:t>
            </a:r>
            <a:r>
              <a:rPr lang="pl-PL" dirty="0"/>
              <a:t>nr 3             warsztat nr 1                      warsztat nr 2     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920886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1060</Words>
  <Application>Microsoft Office PowerPoint</Application>
  <PresentationFormat>Panoramiczny</PresentationFormat>
  <Paragraphs>138</Paragraphs>
  <Slides>23</Slides>
  <Notes>1</Notes>
  <HiddenSlides>1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Verdana</vt:lpstr>
      <vt:lpstr>Motyw pakietu Office</vt:lpstr>
      <vt:lpstr> Podnoszenie Kompetencji Lekarskich (POKOLEnia) - interdyscyplinarna  i holistyczna opieka nad pacjentem geriatrycznym z problemami psychicznymi, reumatologicznymi oraz w opiece okołozabiegowej. </vt:lpstr>
      <vt:lpstr>Moduł chirurgiczny – zajęcia wykładowe</vt:lpstr>
      <vt:lpstr>Moduł chirurgiczny – zajęcia warsztatowe</vt:lpstr>
      <vt:lpstr>Grupa docelowa</vt:lpstr>
      <vt:lpstr>Harmonogram szkoleń</vt:lpstr>
      <vt:lpstr>Opis ogólny szkoleń</vt:lpstr>
      <vt:lpstr>Cele ogólne szkolenia</vt:lpstr>
      <vt:lpstr>Organizacja szkolenia</vt:lpstr>
      <vt:lpstr>Przykładowy dzień szkolenia</vt:lpstr>
      <vt:lpstr>Seminaria interaktywne</vt:lpstr>
      <vt:lpstr>Przekazywanie złych informacji.</vt:lpstr>
      <vt:lpstr>Protokoły transmisji danych i przekazania pacjentów ATMIST, RSVP</vt:lpstr>
      <vt:lpstr>Farmakoterapia ludzi starszych</vt:lpstr>
      <vt:lpstr>Leczenie bólu – interakcje lekowe, optymalizacja terapii</vt:lpstr>
      <vt:lpstr>Wewnątrzszpitalne ostre zaburzenia świadomości u osób starszych</vt:lpstr>
      <vt:lpstr>Stany nagłe w geriatrii</vt:lpstr>
      <vt:lpstr>Endoultrasonografia</vt:lpstr>
      <vt:lpstr>Zaawansowana endoskopia zabiegowa</vt:lpstr>
      <vt:lpstr>Optymalizacja postępowania okołooperacyjnego</vt:lpstr>
      <vt:lpstr>Optymalizacja zabiegów minimalnie inwazyjnych</vt:lpstr>
      <vt:lpstr>Tematy zajęć warsztatowych</vt:lpstr>
      <vt:lpstr>Prezentacja programu PowerPoint</vt:lpstr>
      <vt:lpstr>Zajęcia ćwiczeniowo-symulacyjne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Podnoszenie Kompetencji Lekarskich (POKOLEnia) - interdyscyplinarna i holistyczna opieka nad pacjentem geriatrycznym z problemami psychicznymi, reumatologicznymi oraz w opiece okołozabiegowej.</dc:title>
  <dc:creator>Jarocki Piotr</dc:creator>
  <cp:lastModifiedBy>Jarocki Piotr</cp:lastModifiedBy>
  <cp:revision>52</cp:revision>
  <cp:lastPrinted>2018-11-06T09:52:38Z</cp:lastPrinted>
  <dcterms:created xsi:type="dcterms:W3CDTF">2018-11-06T08:46:25Z</dcterms:created>
  <dcterms:modified xsi:type="dcterms:W3CDTF">2019-04-03T06:04:45Z</dcterms:modified>
</cp:coreProperties>
</file>